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0" r:id="rId17"/>
    <p:sldId id="279" r:id="rId18"/>
    <p:sldId id="273" r:id="rId19"/>
    <p:sldId id="274" r:id="rId20"/>
    <p:sldId id="275" r:id="rId21"/>
    <p:sldId id="272" r:id="rId22"/>
    <p:sldId id="276" r:id="rId23"/>
    <p:sldId id="277" r:id="rId24"/>
    <p:sldId id="271" r:id="rId25"/>
    <p:sldId id="278" r:id="rId2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07">
          <p15:clr>
            <a:srgbClr val="A4A3A4"/>
          </p15:clr>
        </p15:guide>
        <p15:guide id="2" orient="horz" pos="1274">
          <p15:clr>
            <a:srgbClr val="A4A3A4"/>
          </p15:clr>
        </p15:guide>
        <p15:guide id="3" orient="horz" pos="114">
          <p15:clr>
            <a:srgbClr val="A4A3A4"/>
          </p15:clr>
        </p15:guide>
        <p15:guide id="4" orient="horz" pos="2093">
          <p15:clr>
            <a:srgbClr val="A4A3A4"/>
          </p15:clr>
        </p15:guide>
        <p15:guide id="5" orient="horz" pos="453">
          <p15:clr>
            <a:srgbClr val="A4A3A4"/>
          </p15:clr>
        </p15:guide>
        <p15:guide id="6" orient="horz" pos="3001">
          <p15:clr>
            <a:srgbClr val="A4A3A4"/>
          </p15:clr>
        </p15:guide>
        <p15:guide id="7" pos="5616">
          <p15:clr>
            <a:srgbClr val="A4A3A4"/>
          </p15:clr>
        </p15:guide>
        <p15:guide id="8" pos="136">
          <p15:clr>
            <a:srgbClr val="A4A3A4"/>
          </p15:clr>
        </p15:guide>
        <p15:guide id="9" pos="589">
          <p15:clr>
            <a:srgbClr val="A4A3A4"/>
          </p15:clr>
        </p15:guide>
        <p15:guide id="10" pos="4453">
          <p15:clr>
            <a:srgbClr val="A4A3A4"/>
          </p15:clr>
        </p15:guide>
        <p15:guide id="11" pos="5163">
          <p15:clr>
            <a:srgbClr val="A4A3A4"/>
          </p15:clr>
        </p15:guide>
        <p15:guide id="12" pos="46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97D7EB"/>
    <a:srgbClr val="98D7EA"/>
    <a:srgbClr val="98D7EB"/>
    <a:srgbClr val="50504E"/>
    <a:srgbClr val="4E4E4E"/>
    <a:srgbClr val="404040"/>
    <a:srgbClr val="004C97"/>
    <a:srgbClr val="63666A"/>
    <a:srgbClr val="99D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3"/>
  </p:normalViewPr>
  <p:slideViewPr>
    <p:cSldViewPr snapToGrid="0" snapToObjects="1" showGuides="1">
      <p:cViewPr varScale="1">
        <p:scale>
          <a:sx n="88" d="100"/>
          <a:sy n="88" d="100"/>
        </p:scale>
        <p:origin x="684" y="64"/>
      </p:cViewPr>
      <p:guideLst>
        <p:guide orient="horz" pos="3107"/>
        <p:guide orient="horz" pos="1274"/>
        <p:guide orient="horz" pos="114"/>
        <p:guide orient="horz" pos="2093"/>
        <p:guide orient="horz" pos="453"/>
        <p:guide orient="horz" pos="3001"/>
        <p:guide pos="5616"/>
        <p:guide pos="136"/>
        <p:guide pos="589"/>
        <p:guide pos="4453"/>
        <p:guide pos="5163"/>
        <p:guide pos="463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DBB872F3-6144-3148-BC13-C063BA20AE80}" type="datetimeFigureOut">
              <a:rPr lang="en-US"/>
              <a:pPr>
                <a:defRPr/>
              </a:pPr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0ACDB0ED-0BEE-9846-B9EA-5C7BFF0628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4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31CFD29-8380-B24A-89EC-384D8B8A981B}" type="datetimeFigureOut">
              <a:rPr lang="en-US"/>
              <a:pPr>
                <a:defRPr/>
              </a:pPr>
              <a:t>8/12/2024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CAD08E57-B576-F641-BEA6-C3D752DF7F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40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Geneva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3366FF-FC5A-AF2F-8982-6C4BF5E497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5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728664"/>
            <a:ext cx="8686800" cy="2795038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3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3707254"/>
            <a:ext cx="8686800" cy="8184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8FEA58B7-095F-6844-8E3C-8A1DDD22BF89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5195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5C62C411-78B7-E24A-910B-DB22279E20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A7D9CF0-9F7A-8149-A2E0-1D1F97884E1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915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3C7E1B65-1920-CF40-87B8-818D6517E0EA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5" y="4878161"/>
            <a:ext cx="6260399" cy="182155"/>
          </a:xfrm>
        </p:spPr>
        <p:txBody>
          <a:bodyPr/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22250" y="190501"/>
            <a:ext cx="8675688" cy="4352192"/>
          </a:xfrm>
          <a:prstGeom prst="rect">
            <a:avLst/>
          </a:prstGeom>
        </p:spPr>
        <p:txBody>
          <a:bodyPr vert="horz"/>
          <a:lstStyle>
            <a:lvl1pPr marL="230188" indent="-230188">
              <a:defRPr sz="14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CA34DB5F-D82E-A04F-9A90-7E062B9F5C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273D8B-1721-BE4B-B1B9-EA445027C472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221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Extra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8FDACF-6E1B-814B-BDB6-B66F2ED862D6}" type="datetime1">
              <a:rPr lang="en-US" smtClean="0"/>
              <a:t>8/12/2024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30603" y="4878161"/>
            <a:ext cx="6272278" cy="182155"/>
          </a:xfrm>
        </p:spPr>
        <p:txBody>
          <a:bodyPr/>
          <a:lstStyle/>
          <a:p>
            <a:pPr>
              <a:defRPr/>
            </a:pPr>
            <a:r>
              <a:rPr lang="en-US" dirty="0"/>
              <a:t>Presenter | Presentation Title or Meeting Title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2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205694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197942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375320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534456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00765" y="203667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205694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197942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75320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5534456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7300765" y="729132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205694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197942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75320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5534456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7300765" y="3336601"/>
            <a:ext cx="1600200" cy="12001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00">
                <a:solidFill>
                  <a:srgbClr val="50505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3" name="Picture 22" descr="A picture containing icon&#10;&#10;Description automatically generated">
            <a:extLst>
              <a:ext uri="{FF2B5EF4-FFF2-40B4-BE49-F238E27FC236}">
                <a16:creationId xmlns:a16="http://schemas.microsoft.com/office/drawing/2014/main" id="{9F7A0E67-CA0E-AE4B-9410-E2429A756B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65FF897D-868E-3049-8124-0434F375E4DD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6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7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D440B3-9F17-BFC5-071C-0E749A69DB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52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BA6F94-E34F-7970-1C5D-1D7967F7B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7"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12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DA75D36-F305-4A2D-4B28-9B9D51922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15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41927" y="3996570"/>
            <a:ext cx="8499231" cy="935794"/>
          </a:xfrm>
          <a:prstGeom prst="rect">
            <a:avLst/>
          </a:prstGeom>
        </p:spPr>
        <p:txBody>
          <a:bodyPr lIns="0" tIns="45720" rIns="0" bIns="45720">
            <a:noAutofit/>
          </a:bodyPr>
          <a:lstStyle>
            <a:lvl1pPr marL="0" indent="0">
              <a:buFontTx/>
              <a:buNone/>
              <a:defRPr sz="14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r>
              <a:rPr lang="en-US" sz="1400" dirty="0"/>
              <a:t>Presenter Name [14pt Regular]	</a:t>
            </a:r>
          </a:p>
          <a:p>
            <a:r>
              <a:rPr lang="en-US" sz="1400" dirty="0"/>
              <a:t>Meeting Title</a:t>
            </a:r>
          </a:p>
          <a:p>
            <a:r>
              <a:rPr lang="en-US" sz="1400" dirty="0"/>
              <a:t>Day Month Year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7762" y="-1"/>
            <a:ext cx="9189720" cy="672702"/>
          </a:xfrm>
          <a:prstGeom prst="rect">
            <a:avLst/>
          </a:prstGeom>
          <a:solidFill>
            <a:srgbClr val="004C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341924" y="3237621"/>
            <a:ext cx="8499232" cy="752287"/>
          </a:xfrm>
          <a:prstGeom prst="rect">
            <a:avLst/>
          </a:prstGeom>
        </p:spPr>
        <p:txBody>
          <a:bodyPr vert="horz" wrap="square" lIns="0" tIns="4572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  <a:defRPr sz="1800" b="1" i="0">
                <a:solidFill>
                  <a:srgbClr val="004C97"/>
                </a:solidFill>
              </a:defRPr>
            </a:lvl1pPr>
            <a:lvl2pPr marL="0" indent="0">
              <a:buFontTx/>
              <a:buNone/>
              <a:defRPr sz="2800" b="1" i="0">
                <a:solidFill>
                  <a:srgbClr val="004C97"/>
                </a:solidFill>
              </a:defRPr>
            </a:lvl2pPr>
            <a:lvl3pPr marL="0" indent="0">
              <a:buFontTx/>
              <a:buNone/>
              <a:defRPr sz="2800" b="1" i="0">
                <a:solidFill>
                  <a:srgbClr val="004C97"/>
                </a:solidFill>
              </a:defRPr>
            </a:lvl3pPr>
            <a:lvl4pPr marL="0" indent="0">
              <a:buFontTx/>
              <a:buNone/>
              <a:defRPr sz="2800" b="1" i="0">
                <a:solidFill>
                  <a:srgbClr val="004C97"/>
                </a:solidFill>
              </a:defRPr>
            </a:lvl4pPr>
            <a:lvl5pPr marL="0" indent="0">
              <a:buFontTx/>
              <a:buNone/>
              <a:defRPr sz="2800" b="1" i="0">
                <a:solidFill>
                  <a:srgbClr val="004C9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 descr="14-0218-16D.lr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762" y="612759"/>
            <a:ext cx="9189720" cy="2508919"/>
          </a:xfrm>
          <a:prstGeom prst="rect">
            <a:avLst/>
          </a:prstGeom>
        </p:spPr>
      </p:pic>
      <p:pic>
        <p:nvPicPr>
          <p:cNvPr id="11" name="Picture 10" descr="title_header_16x9.pdf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56"/>
          <a:stretch/>
        </p:blipFill>
        <p:spPr>
          <a:xfrm>
            <a:off x="-17761" y="187384"/>
            <a:ext cx="9010786" cy="23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085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3" y="728664"/>
            <a:ext cx="8672513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>
              <a:spcBef>
                <a:spcPts val="984"/>
              </a:spcBef>
              <a:buFont typeface="Arial" panose="020B0604020202020204" pitchFamily="34" charset="0"/>
              <a:buChar char="•"/>
              <a:defRPr sz="1600">
                <a:solidFill>
                  <a:srgbClr val="505050"/>
                </a:solidFill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>
                <a:solidFill>
                  <a:srgbClr val="505050"/>
                </a:solidFill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505050"/>
                </a:solidFill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>
                <a:solidFill>
                  <a:srgbClr val="505050"/>
                </a:solidFill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3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A69CF24-F572-1D4A-841D-0D6930238C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E809BEC-FF0E-7C47-ACC3-F2E5E0425E2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22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728663"/>
            <a:ext cx="4206240" cy="2725341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692455" y="728663"/>
            <a:ext cx="4215383" cy="2725341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  <a:p>
            <a:pPr marL="285750" marR="0" lvl="1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Second level</a:t>
            </a:r>
          </a:p>
          <a:p>
            <a:pPr marL="285750" marR="0" lvl="2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Third level</a:t>
            </a:r>
          </a:p>
          <a:p>
            <a:pPr marL="285750" marR="0" lvl="3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Fourth level</a:t>
            </a:r>
          </a:p>
          <a:p>
            <a:pPr marL="285750" marR="0" lvl="4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3573827"/>
            <a:ext cx="4205476" cy="949359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92452" y="3573827"/>
            <a:ext cx="4206239" cy="949359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B099EE7B-C01A-E94A-AA76-2F04CF97FC05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2" y="4878161"/>
            <a:ext cx="6262118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" y="188814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 descr="A picture containing icon&#10;&#10;Description automatically generated">
            <a:extLst>
              <a:ext uri="{FF2B5EF4-FFF2-40B4-BE49-F238E27FC236}">
                <a16:creationId xmlns:a16="http://schemas.microsoft.com/office/drawing/2014/main" id="{D4D081AD-4B52-6F4C-8D4F-511833C98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9B3E4F6-B022-5F44-B5A5-9E70BD7DAD71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8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Bottom: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4165237"/>
            <a:ext cx="3027894" cy="320908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None/>
              <a:defRPr sz="1100" b="1" i="0">
                <a:solidFill>
                  <a:srgbClr val="004C97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542715" y="719139"/>
            <a:ext cx="5347605" cy="3767006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4350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6450" indent="-228600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7438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28600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 marL="1373188" indent="0">
              <a:spcBef>
                <a:spcPts val="984"/>
              </a:spcBef>
              <a:buFont typeface="Arial" panose="020B0604020202020204" pitchFamily="34" charset="0"/>
              <a:buNone/>
              <a:defRPr sz="1200">
                <a:solidFill>
                  <a:srgbClr val="505050"/>
                </a:solidFill>
              </a:defRPr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>
          <a:xfrm>
            <a:off x="736827" y="4878161"/>
            <a:ext cx="675368" cy="180975"/>
          </a:xfrm>
        </p:spPr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09EA2773-F02A-CC43-B1C5-479A1F34EDA7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1530604" y="4878161"/>
            <a:ext cx="6262119" cy="187523"/>
          </a:xfrm>
        </p:spPr>
        <p:txBody>
          <a:bodyPr/>
          <a:lstStyle>
            <a:lvl1pPr>
              <a:defRPr sz="900" dirty="0" smtClean="0"/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z="900" smtClean="0"/>
            </a:lvl1pPr>
          </a:lstStyle>
          <a:p>
            <a:pPr>
              <a:defRPr/>
            </a:pPr>
            <a:fld id="{979A04A2-726F-2143-A443-7788AF27176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" y="190520"/>
            <a:ext cx="8686800" cy="32090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195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8EAC481F-6EA8-8842-9A2B-BC4C4B79AB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531" y="4671986"/>
            <a:ext cx="1108394" cy="1991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F7C8AC5-6610-6C44-BBA1-96C0000A5F19}"/>
              </a:ext>
            </a:extLst>
          </p:cNvPr>
          <p:cNvSpPr/>
          <p:nvPr userDrawn="1"/>
        </p:nvSpPr>
        <p:spPr>
          <a:xfrm>
            <a:off x="219075" y="4737100"/>
            <a:ext cx="7531101" cy="73025"/>
          </a:xfrm>
          <a:prstGeom prst="rect">
            <a:avLst/>
          </a:prstGeom>
          <a:solidFill>
            <a:srgbClr val="97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37E9888-76A4-76B3-BAD9-CA6F84EBC30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28601" y="728664"/>
            <a:ext cx="3027893" cy="3368538"/>
          </a:xfrm>
          <a:prstGeom prst="rect">
            <a:avLst/>
          </a:prstGeom>
        </p:spPr>
        <p:txBody>
          <a:bodyPr lIns="0" tIns="0" rIns="0" bIns="0"/>
          <a:lstStyle>
            <a:lvl1pPr marL="227013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rgbClr val="505050"/>
                </a:solidFill>
              </a:defRPr>
            </a:lvl1pPr>
            <a:lvl2pPr marL="512763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2pPr>
            <a:lvl3pPr marL="803275" indent="-230188">
              <a:spcBef>
                <a:spcPts val="984"/>
              </a:spcBef>
              <a:defRPr sz="1400">
                <a:solidFill>
                  <a:srgbClr val="505050"/>
                </a:solidFill>
              </a:defRPr>
            </a:lvl3pPr>
            <a:lvl4pPr marL="1085850" indent="-228600">
              <a:spcBef>
                <a:spcPts val="984"/>
              </a:spcBef>
              <a:defRPr sz="1200">
                <a:solidFill>
                  <a:srgbClr val="505050"/>
                </a:solidFill>
              </a:defRPr>
            </a:lvl4pPr>
            <a:lvl5pPr marL="1370013" indent="-230188">
              <a:spcBef>
                <a:spcPts val="984"/>
              </a:spcBef>
              <a:buFont typeface="Arial"/>
              <a:buChar char="•"/>
              <a:defRPr sz="12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3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736827" y="4878161"/>
            <a:ext cx="675368" cy="1809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E2EF4938-6162-EE4E-9ED3-73016E21644A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0605" y="4878161"/>
            <a:ext cx="6260399" cy="1821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2250" y="4878161"/>
            <a:ext cx="414338" cy="177964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004C97"/>
                </a:solidFill>
                <a:latin typeface="Helvetica" charset="0"/>
                <a:cs typeface="ＭＳ Ｐゴシック" charset="0"/>
              </a:defRPr>
            </a:lvl1pPr>
          </a:lstStyle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3"/>
          <p:cNvSpPr txBox="1">
            <a:spLocks/>
          </p:cNvSpPr>
          <p:nvPr/>
        </p:nvSpPr>
        <p:spPr>
          <a:xfrm>
            <a:off x="6450016" y="3358114"/>
            <a:ext cx="1076325" cy="1809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9pPr>
          </a:lstStyle>
          <a:p>
            <a:endParaRPr lang="en-US" dirty="0"/>
          </a:p>
        </p:txBody>
      </p:sp>
      <p:grpSp>
        <p:nvGrpSpPr>
          <p:cNvPr id="25" name="Group 24"/>
          <p:cNvGrpSpPr>
            <a:grpSpLocks noChangeAspect="1"/>
          </p:cNvGrpSpPr>
          <p:nvPr userDrawn="1"/>
        </p:nvGrpSpPr>
        <p:grpSpPr>
          <a:xfrm>
            <a:off x="215900" y="4670857"/>
            <a:ext cx="8699500" cy="202387"/>
            <a:chOff x="600217" y="6229673"/>
            <a:chExt cx="8297721" cy="257386"/>
          </a:xfrm>
        </p:grpSpPr>
        <p:cxnSp>
          <p:nvCxnSpPr>
            <p:cNvPr id="26" name="Straight Connector 25"/>
            <p:cNvCxnSpPr/>
            <p:nvPr userDrawn="1"/>
          </p:nvCxnSpPr>
          <p:spPr>
            <a:xfrm>
              <a:off x="600217" y="6357936"/>
              <a:ext cx="7190785" cy="0"/>
            </a:xfrm>
            <a:prstGeom prst="line">
              <a:avLst/>
            </a:prstGeom>
            <a:ln w="76200" cmpd="sng">
              <a:solidFill>
                <a:srgbClr val="99D6E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6" descr="FermiLogo_RGB_NALBlue.png"/>
            <p:cNvPicPr>
              <a:picLocks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3781" y="6229673"/>
              <a:ext cx="1044157" cy="2573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7" r:id="rId2"/>
    <p:sldLayoutId id="2147484125" r:id="rId3"/>
    <p:sldLayoutId id="2147484132" r:id="rId4"/>
    <p:sldLayoutId id="2147484131" r:id="rId5"/>
    <p:sldLayoutId id="2147484129" r:id="rId6"/>
    <p:sldLayoutId id="2147484104" r:id="rId7"/>
    <p:sldLayoutId id="2147484105" r:id="rId8"/>
    <p:sldLayoutId id="2147484120" r:id="rId9"/>
    <p:sldLayoutId id="2147484103" r:id="rId10"/>
    <p:sldLayoutId id="2147484122" r:id="rId11"/>
    <p:sldLayoutId id="2147484116" r:id="rId12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rgbClr val="7F7F7F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200" kern="1200">
          <a:solidFill>
            <a:srgbClr val="7F7F7F"/>
          </a:solidFill>
          <a:latin typeface="Helvetica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E4FE24-4184-D8AB-861B-C3D07A33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Eric Viklund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6A149-BA3C-4C71-0498-53F9270142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3D EBSD Setup Guide</a:t>
            </a:r>
          </a:p>
        </p:txBody>
      </p:sp>
    </p:spTree>
    <p:extLst>
      <p:ext uri="{BB962C8B-B14F-4D97-AF65-F5344CB8AC3E}">
        <p14:creationId xmlns:p14="http://schemas.microsoft.com/office/powerpoint/2010/main" val="102072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6357CF-A54A-C46E-4D23-9B5410399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7245" y="912908"/>
            <a:ext cx="5308295" cy="331768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AB99404-7037-D3B7-32F9-B8EAA3BB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 Alignment Fiducial Mark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A848E-4928-8BD9-CB33-E183BB5223D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17EE6-0356-1F80-BE66-8208E16C5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00C7-0308-C8E2-844F-E6D03E9F3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90EF6150-8396-02AE-5562-AFC767188A55}"/>
              </a:ext>
            </a:extLst>
          </p:cNvPr>
          <p:cNvSpPr txBox="1">
            <a:spLocks/>
          </p:cNvSpPr>
          <p:nvPr/>
        </p:nvSpPr>
        <p:spPr>
          <a:xfrm>
            <a:off x="228603" y="734526"/>
            <a:ext cx="3247289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Deposit 1-2 </a:t>
            </a:r>
            <a:r>
              <a:rPr lang="el-GR" dirty="0"/>
              <a:t>μ</a:t>
            </a:r>
            <a:r>
              <a:rPr lang="en-US" dirty="0"/>
              <a:t>m Pt cap on the sample close to the area of interest.</a:t>
            </a:r>
          </a:p>
          <a:p>
            <a:r>
              <a:rPr lang="en-US" dirty="0"/>
              <a:t>Mill a fiducial mark onto the cap.</a:t>
            </a:r>
          </a:p>
          <a:p>
            <a:pPr lvl="1"/>
            <a:r>
              <a:rPr lang="en-US" sz="1600" dirty="0"/>
              <a:t>A thin line will create higher contrast than a thick line.</a:t>
            </a:r>
          </a:p>
          <a:p>
            <a:pPr lvl="1"/>
            <a:r>
              <a:rPr lang="en-US" sz="1600" dirty="0"/>
              <a:t>The ASV software can use a horizontal line feature to better align the image in the slice direction.</a:t>
            </a:r>
          </a:p>
        </p:txBody>
      </p:sp>
    </p:spTree>
    <p:extLst>
      <p:ext uri="{BB962C8B-B14F-4D97-AF65-F5344CB8AC3E}">
        <p14:creationId xmlns:p14="http://schemas.microsoft.com/office/powerpoint/2010/main" val="139125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E0A29BA2-EC09-741A-6632-19E9DB82F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9889" y="2497406"/>
            <a:ext cx="3862755" cy="241422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8E62584-EC87-2FA8-EC8E-F503B505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EBSD Alignment Fiducial Mark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06B9C-8294-4423-C65C-9A462862FF7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8AB9F-02E1-E624-A5C2-4822A2DEF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DDE2C-9836-F7C4-17AF-F518EE4F7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8DE461B8-02E4-59DC-82A2-AE2D5680D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890" y="83184"/>
            <a:ext cx="3862754" cy="2414222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F7705F77-36CE-FA51-439F-7C3CC3F901D1}"/>
              </a:ext>
            </a:extLst>
          </p:cNvPr>
          <p:cNvSpPr txBox="1">
            <a:spLocks/>
          </p:cNvSpPr>
          <p:nvPr/>
        </p:nvSpPr>
        <p:spPr>
          <a:xfrm>
            <a:off x="228603" y="728664"/>
            <a:ext cx="3247289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fiducial mark on the side face of the sample to be used for EBSD alignment.</a:t>
            </a:r>
          </a:p>
          <a:p>
            <a:r>
              <a:rPr lang="en-US" dirty="0"/>
              <a:t>Any non-radially symmetric shape can be used.</a:t>
            </a:r>
          </a:p>
        </p:txBody>
      </p:sp>
    </p:spTree>
    <p:extLst>
      <p:ext uri="{BB962C8B-B14F-4D97-AF65-F5344CB8AC3E}">
        <p14:creationId xmlns:p14="http://schemas.microsoft.com/office/powerpoint/2010/main" val="218717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456E22F1-6B54-A4F7-68D5-8A015D566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086217"/>
            <a:ext cx="5428048" cy="310478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9DE97E-3B34-3C42-B934-7D6A80E8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Milling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9B794-5150-15C9-3276-81AFAC144D1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FF3CB-CD9D-970A-2DD2-E821D7FDA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2AA3C-94C5-F692-0E34-C8A500E06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F53A6A2F-43D2-CD6C-0634-734C7A2C99E6}"/>
              </a:ext>
            </a:extLst>
          </p:cNvPr>
          <p:cNvSpPr txBox="1">
            <a:spLocks/>
          </p:cNvSpPr>
          <p:nvPr/>
        </p:nvSpPr>
        <p:spPr>
          <a:xfrm>
            <a:off x="5984633" y="72866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Set the FIB milling parameters, slice thickness, and slice depth.</a:t>
            </a:r>
          </a:p>
          <a:p>
            <a:r>
              <a:rPr lang="en-US" dirty="0"/>
              <a:t>Expand the Area of Interest so it covers the entire sample.</a:t>
            </a:r>
          </a:p>
          <a:p>
            <a:r>
              <a:rPr lang="en-US" dirty="0"/>
              <a:t>Make sure that the bottom edge lines up exactly with the bottom edge of the sample.</a:t>
            </a:r>
          </a:p>
        </p:txBody>
      </p:sp>
    </p:spTree>
    <p:extLst>
      <p:ext uri="{BB962C8B-B14F-4D97-AF65-F5344CB8AC3E}">
        <p14:creationId xmlns:p14="http://schemas.microsoft.com/office/powerpoint/2010/main" val="1445530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8390654F-5F3A-AE7A-AC14-500AF2065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34" y="864697"/>
            <a:ext cx="5263127" cy="30104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D06B1E-3A37-0115-5FC3-D4E23D8E5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Sample Preparation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9D5A6-38D8-9B4C-7813-4307B7D575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0ED1F-9B90-137B-15D2-5926A65E9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B0277-9530-993C-D480-89378B9B4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79BB7810-4684-FFF1-9AB4-EAC0DD0BCF1C}"/>
              </a:ext>
            </a:extLst>
          </p:cNvPr>
          <p:cNvSpPr txBox="1">
            <a:spLocks/>
          </p:cNvSpPr>
          <p:nvPr/>
        </p:nvSpPr>
        <p:spPr>
          <a:xfrm>
            <a:off x="5984633" y="72866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Uncheck the sample preparation switch to proceed without sample preparation.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1FC234-8B96-3B5C-4BCC-685EBB342154}"/>
              </a:ext>
            </a:extLst>
          </p:cNvPr>
          <p:cNvSpPr/>
          <p:nvPr/>
        </p:nvSpPr>
        <p:spPr>
          <a:xfrm>
            <a:off x="5181600" y="992077"/>
            <a:ext cx="303777" cy="2212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31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B529F51A-80FB-ABEE-C1AE-B5E0232E8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003" y="1091353"/>
            <a:ext cx="5586305" cy="319530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60B1DA8-C05E-12D9-8ED6-5BDBD72D6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Rough 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88EE3-E38D-259B-046C-6E3FD0C9D79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3599E-5AF4-6FEB-6DFF-519D3327B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C72A9-7E46-0840-E31D-0D96E90B09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C16444A8-46F5-3C97-4F01-059C42C050FE}"/>
              </a:ext>
            </a:extLst>
          </p:cNvPr>
          <p:cNvSpPr txBox="1">
            <a:spLocks/>
          </p:cNvSpPr>
          <p:nvPr/>
        </p:nvSpPr>
        <p:spPr>
          <a:xfrm>
            <a:off x="5978283" y="188814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Remove all the default imaging steps by clicking the white ‘x’ on each of them.</a:t>
            </a:r>
          </a:p>
          <a:p>
            <a:r>
              <a:rPr lang="en-US" dirty="0"/>
              <a:t>Click the ‘New Image’ button and add a FIB Image.</a:t>
            </a:r>
          </a:p>
          <a:p>
            <a:r>
              <a:rPr lang="en-US" dirty="0"/>
              <a:t>Set the FIB beam to 5 kV and 0.36 </a:t>
            </a:r>
            <a:r>
              <a:rPr lang="en-US" dirty="0" err="1"/>
              <a:t>nA.</a:t>
            </a:r>
            <a:endParaRPr lang="en-US" dirty="0"/>
          </a:p>
          <a:p>
            <a:r>
              <a:rPr lang="en-US" dirty="0"/>
              <a:t>Activate and configure the alignment feature.</a:t>
            </a:r>
          </a:p>
          <a:p>
            <a:r>
              <a:rPr lang="en-US" dirty="0"/>
              <a:t>Activate the selected area scan and adjust the acquisition time until the total duration is ~20-30 seconds. A longer acquisition may cause the program to get stuck.</a:t>
            </a:r>
          </a:p>
        </p:txBody>
      </p:sp>
    </p:spTree>
    <p:extLst>
      <p:ext uri="{BB962C8B-B14F-4D97-AF65-F5344CB8AC3E}">
        <p14:creationId xmlns:p14="http://schemas.microsoft.com/office/powerpoint/2010/main" val="2482486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3EE48AAC-C965-DF49-399A-6F2400266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026318"/>
            <a:ext cx="5403712" cy="309086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1DD504F-36AA-7E6D-91BD-685F49099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Fine 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D4822-6F4A-B6EC-CA8E-F033657D496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9732A-AE73-A747-83A5-139350A29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D8245-195F-95E8-9F12-E995ADFF0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0AEEA12-3AFA-9D32-5E99-5170B8EFF725}"/>
              </a:ext>
            </a:extLst>
          </p:cNvPr>
          <p:cNvSpPr txBox="1">
            <a:spLocks/>
          </p:cNvSpPr>
          <p:nvPr/>
        </p:nvSpPr>
        <p:spPr>
          <a:xfrm>
            <a:off x="5978283" y="674489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second FIB image for fine polishing of the cut face.</a:t>
            </a:r>
          </a:p>
          <a:p>
            <a:pPr lvl="1"/>
            <a:r>
              <a:rPr lang="en-US" dirty="0"/>
              <a:t>2 kV and 0.19 </a:t>
            </a:r>
            <a:r>
              <a:rPr lang="en-US" dirty="0" err="1"/>
              <a:t>nA</a:t>
            </a:r>
            <a:endParaRPr lang="en-US" dirty="0"/>
          </a:p>
          <a:p>
            <a:r>
              <a:rPr lang="en-US" dirty="0"/>
              <a:t>Activate and configure the alignment feature. </a:t>
            </a:r>
          </a:p>
          <a:p>
            <a:pPr lvl="1"/>
            <a:r>
              <a:rPr lang="en-US" dirty="0"/>
              <a:t>You may need to increase the acquisition duration on the alignment image if the image is too noisy for the alignment to detect the fiducial mark.</a:t>
            </a:r>
          </a:p>
          <a:p>
            <a:r>
              <a:rPr lang="en-US" dirty="0"/>
              <a:t>Activate the selected area scan and adjust the acquisition time until the total duration is ~20-30 seconds.</a:t>
            </a:r>
          </a:p>
        </p:txBody>
      </p:sp>
    </p:spTree>
    <p:extLst>
      <p:ext uri="{BB962C8B-B14F-4D97-AF65-F5344CB8AC3E}">
        <p14:creationId xmlns:p14="http://schemas.microsoft.com/office/powerpoint/2010/main" val="3977516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28B843-D621-AFEB-D876-A82C8AA0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EBSD map has many poorly indexed pixels it is likely due to insufficient polishing.</a:t>
            </a:r>
          </a:p>
          <a:p>
            <a:r>
              <a:rPr lang="en-US" dirty="0"/>
              <a:t>Adding a 3</a:t>
            </a:r>
            <a:r>
              <a:rPr lang="en-US" baseline="30000" dirty="0"/>
              <a:t>rd</a:t>
            </a:r>
            <a:r>
              <a:rPr lang="en-US" dirty="0"/>
              <a:t> polishing step may be required. Alternatively, increase the beam current.</a:t>
            </a:r>
          </a:p>
          <a:p>
            <a:r>
              <a:rPr lang="en-US" dirty="0"/>
              <a:t>Creating a larger fiducial mark with high contrast will make the alignment of the FIB polishing much easier allowing for higher beam current.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042310-A3BC-15A2-9941-8321A4D35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Notes on Polishing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21289-5657-C2D8-B671-3C62A6C4A45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91494-06EE-75F4-D5C5-6B0C3326D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7B7A4-2CED-E947-CDCA-4BC692440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8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EC0FA302-B22C-491E-6A29-E467DBAB2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109663"/>
            <a:ext cx="5304951" cy="30343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19D4F5-F950-00C7-F97B-CDFB1123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EBSD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9DE80-D745-CD29-51E1-AFBA2CA5C34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0658-9654-50AE-2694-02CD24B25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918A-A5A9-E533-29F7-713038E08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6E5B38-AB06-B02E-E2AF-705BAD924F0A}"/>
              </a:ext>
            </a:extLst>
          </p:cNvPr>
          <p:cNvSpPr txBox="1">
            <a:spLocks/>
          </p:cNvSpPr>
          <p:nvPr/>
        </p:nvSpPr>
        <p:spPr>
          <a:xfrm>
            <a:off x="5978283" y="674489"/>
            <a:ext cx="2937117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new EBSD Image.</a:t>
            </a:r>
          </a:p>
          <a:p>
            <a:r>
              <a:rPr lang="en-US" dirty="0"/>
              <a:t>Follow the setup guide by clicking </a:t>
            </a:r>
          </a:p>
          <a:p>
            <a:pPr lvl="1"/>
            <a:r>
              <a:rPr lang="en-US" dirty="0"/>
              <a:t>‘Go To Mill Location’</a:t>
            </a:r>
          </a:p>
          <a:p>
            <a:pPr lvl="1"/>
            <a:r>
              <a:rPr lang="en-US" dirty="0"/>
              <a:t>‘Prepare Image’</a:t>
            </a:r>
          </a:p>
          <a:p>
            <a:pPr lvl="1"/>
            <a:r>
              <a:rPr lang="en-US" dirty="0"/>
              <a:t>‘Find Fiducial’</a:t>
            </a:r>
          </a:p>
          <a:p>
            <a:r>
              <a:rPr lang="en-US" dirty="0"/>
              <a:t>Before clicking ‘Go To EBSD Location’ set the Z Position field to 10.00 mm.</a:t>
            </a:r>
          </a:p>
          <a:p>
            <a:r>
              <a:rPr lang="en-US" dirty="0"/>
              <a:t>Once you click ‘Start Configuration’ the Aztec Software should start up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2939768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5FDB8B5-F6E8-7D60-29DD-3753C7C93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35" y="745916"/>
            <a:ext cx="5545290" cy="300369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0B28CCE-829D-5218-ADCB-751A7C57D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Sample Tilt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9D061-D575-04EF-6E13-77125496047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AD121-9F9C-BAEA-3B76-35335D073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9D9FF-7507-A5AB-3AE3-0997F74001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E4FB9C96-3AAC-DC88-F415-A09482323E3F}"/>
              </a:ext>
            </a:extLst>
          </p:cNvPr>
          <p:cNvSpPr txBox="1">
            <a:spLocks/>
          </p:cNvSpPr>
          <p:nvPr/>
        </p:nvSpPr>
        <p:spPr>
          <a:xfrm>
            <a:off x="5727941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Under the ‘Specimen Geometry’ tab check the ‘Use </a:t>
            </a:r>
            <a:r>
              <a:rPr lang="en-US" dirty="0" err="1"/>
              <a:t>Pretilted</a:t>
            </a:r>
            <a:r>
              <a:rPr lang="en-US" dirty="0"/>
              <a:t> Specimen Holder’ box and set the pretilt angle to 36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15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63829A71-EA22-AEC1-28D1-F3EC0CE1B8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100252"/>
            <a:ext cx="4970153" cy="269216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5E327D7-DB8F-78CB-BE5A-31C7F891B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Add Phases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48C20-8B05-5F28-7EEA-F435CFDF03E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8682-23A0-72CE-80A3-6CC5A16CD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57A16-A7A1-7AC2-1D83-370409B4A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28D1D7A4-8CB3-5B84-AE73-A93FE95CFF53}"/>
              </a:ext>
            </a:extLst>
          </p:cNvPr>
          <p:cNvSpPr txBox="1">
            <a:spLocks/>
          </p:cNvSpPr>
          <p:nvPr/>
        </p:nvSpPr>
        <p:spPr>
          <a:xfrm>
            <a:off x="5727941" y="680240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Continue to the ‘Phases’ tab and add Nb and Nb3Sn to the phases for acquisition.</a:t>
            </a:r>
          </a:p>
        </p:txBody>
      </p:sp>
    </p:spTree>
    <p:extLst>
      <p:ext uri="{BB962C8B-B14F-4D97-AF65-F5344CB8AC3E}">
        <p14:creationId xmlns:p14="http://schemas.microsoft.com/office/powerpoint/2010/main" val="3062526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9B6697-E315-936C-FDC9-D75106544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Mount the sample on the 54° side of the pre-tilt sample holder.</a:t>
            </a:r>
          </a:p>
          <a:p>
            <a:r>
              <a:rPr lang="en-US" dirty="0"/>
              <a:t>Use silver paste to prevent sample drift during the measurement.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38D37F-9CF7-1EDF-EA0E-BA8F5DBF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Preparation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F8920-820B-467B-FE93-F8FE90649BF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D36C6-ACFC-4830-3CE7-57F84744A1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B28B5-18CC-518B-E13C-D49C416DF1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8" name="Picture 7" descr="A picture containing outdoor&#10;&#10;Description automatically generated">
            <a:extLst>
              <a:ext uri="{FF2B5EF4-FFF2-40B4-BE49-F238E27FC236}">
                <a16:creationId xmlns:a16="http://schemas.microsoft.com/office/drawing/2014/main" id="{3998C24F-1365-49C1-BCBD-70D425348C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25" t="32802" r="13100" b="28837"/>
          <a:stretch/>
        </p:blipFill>
        <p:spPr>
          <a:xfrm rot="5400000">
            <a:off x="1035525" y="2255635"/>
            <a:ext cx="3044810" cy="1593493"/>
          </a:xfrm>
          <a:prstGeom prst="rect">
            <a:avLst/>
          </a:prstGeom>
        </p:spPr>
      </p:pic>
      <p:pic>
        <p:nvPicPr>
          <p:cNvPr id="10" name="Picture 9" descr="A picture containing outdoor&#10;&#10;Description automatically generated">
            <a:extLst>
              <a:ext uri="{FF2B5EF4-FFF2-40B4-BE49-F238E27FC236}">
                <a16:creationId xmlns:a16="http://schemas.microsoft.com/office/drawing/2014/main" id="{1B1CD34C-E51E-29D1-DED0-DBE101B202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36" t="37585" r="23178" b="31663"/>
          <a:stretch/>
        </p:blipFill>
        <p:spPr>
          <a:xfrm rot="5400000">
            <a:off x="4054545" y="2370570"/>
            <a:ext cx="3045973" cy="138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7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916CB53-6411-C3E1-3A68-A8B193ED9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1" y="1334316"/>
            <a:ext cx="5034112" cy="272681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04D749-C0D5-79CF-38FB-EC2D4F66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Elements For EDS Acquisition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3794E-85EA-945D-CAE0-171D5DDF3A5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8B1D4-ED64-B777-0A26-4438C7F8F0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D888-92B7-7CF5-00CD-94D16A0BC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CF359664-DFD2-F41B-E533-23C73BC5FE7D}"/>
              </a:ext>
            </a:extLst>
          </p:cNvPr>
          <p:cNvSpPr txBox="1">
            <a:spLocks/>
          </p:cNvSpPr>
          <p:nvPr/>
        </p:nvSpPr>
        <p:spPr>
          <a:xfrm>
            <a:off x="5727941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Switch to the EDS-SEM mode and select Nb and Sn in the Pre-defined elements section.</a:t>
            </a:r>
          </a:p>
          <a:p>
            <a:r>
              <a:rPr lang="en-US" dirty="0"/>
              <a:t>Uncheck ‘Perform AutoID During Acquisition.’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71D5C5-1C89-C3D3-BCA5-898B1246EB56}"/>
              </a:ext>
            </a:extLst>
          </p:cNvPr>
          <p:cNvSpPr/>
          <p:nvPr/>
        </p:nvSpPr>
        <p:spPr>
          <a:xfrm>
            <a:off x="222250" y="1452152"/>
            <a:ext cx="303777" cy="3209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52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90ADD67-E21F-F6B3-E6FB-4A529843C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5360" y="99382"/>
            <a:ext cx="3237976" cy="202373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977BF69-775C-5DE2-3B74-0DD5FD514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Select Scan Area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AF920-3122-6292-6F37-7F40CB120DC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E95D7-A630-188B-0A5B-9E7C1BBEF6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8645B-D4A4-374E-9C39-C04487F58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10" name="Picture 9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9AF63331-AA5D-AC2A-2A3B-ED07AA77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035" y="2123117"/>
            <a:ext cx="4430161" cy="2399671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81167130-4B06-597A-8E1A-B7DE3F4D9EFC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990196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Return to the EBSD mode and adjust the SEM field of view on the cut face of the sample.</a:t>
            </a:r>
          </a:p>
          <a:p>
            <a:r>
              <a:rPr lang="en-US" dirty="0"/>
              <a:t>Zoom in until the width of the SEM image is about the same as the width of the sample.</a:t>
            </a:r>
          </a:p>
          <a:p>
            <a:r>
              <a:rPr lang="en-US" dirty="0"/>
              <a:t>Activate the tilt correction feature in the </a:t>
            </a:r>
            <a:r>
              <a:rPr lang="en-US" dirty="0">
                <a:solidFill>
                  <a:srgbClr val="FF0000"/>
                </a:solidFill>
              </a:rPr>
              <a:t>Aztec</a:t>
            </a:r>
            <a:r>
              <a:rPr lang="en-US" dirty="0"/>
              <a:t> software.</a:t>
            </a:r>
          </a:p>
          <a:p>
            <a:r>
              <a:rPr lang="en-US" dirty="0"/>
              <a:t>Start the electron image acquisition.</a:t>
            </a:r>
          </a:p>
          <a:p>
            <a:r>
              <a:rPr lang="en-US" dirty="0"/>
              <a:t>Zooming out the acquisition area may allow for easier image alignment but will increase the total measurement duration.</a:t>
            </a:r>
          </a:p>
        </p:txBody>
      </p:sp>
    </p:spTree>
    <p:extLst>
      <p:ext uri="{BB962C8B-B14F-4D97-AF65-F5344CB8AC3E}">
        <p14:creationId xmlns:p14="http://schemas.microsoft.com/office/powerpoint/2010/main" val="854452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78AB53-20C3-C9E4-9C33-D89995C28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9396" y="984107"/>
            <a:ext cx="5099638" cy="276230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CE12E64-F776-F8CE-FCBD-C4F7C1543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Optimize EBSD Pattern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8BE9A-6EA1-C48C-A99A-AA2AEC873B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E5A4D-853F-5AC8-1817-AD9EAF6B9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68BA5-5BDF-3DA2-3D53-EFB8A6456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5948BE48-F05E-A135-EC4F-B1EDD15DF2BE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Adjust the EBSD pattern settings to get a clear pattern.</a:t>
            </a:r>
          </a:p>
          <a:p>
            <a:pPr lvl="1"/>
            <a:r>
              <a:rPr lang="en-US" dirty="0"/>
              <a:t>Activate both static and dynamic background subtraction.</a:t>
            </a:r>
          </a:p>
          <a:p>
            <a:r>
              <a:rPr lang="en-US" dirty="0"/>
              <a:t>A lower speed is recommended to allow for a higher EDS X-ray count.</a:t>
            </a:r>
          </a:p>
          <a:p>
            <a:r>
              <a:rPr lang="en-US" dirty="0"/>
              <a:t>If the pattern is clear and the sample is still not well indexed, increase the fine polishing duration.</a:t>
            </a:r>
          </a:p>
        </p:txBody>
      </p:sp>
    </p:spTree>
    <p:extLst>
      <p:ext uri="{BB962C8B-B14F-4D97-AF65-F5344CB8AC3E}">
        <p14:creationId xmlns:p14="http://schemas.microsoft.com/office/powerpoint/2010/main" val="17136820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F9E3DE6-0987-278D-26CB-F2413609C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7380" y="1137578"/>
            <a:ext cx="5177287" cy="280436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EA0A78-8B56-3022-98A7-BFF1EFCA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Set EBSD Map Settings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C897E-5603-CAB9-A70B-A444C046DB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65683-6480-3ECF-4D88-A36DF672BE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4B667-E021-E1A3-533E-7BFD779ABA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B091D541-8BAA-291C-28B4-827052A151FA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Proceed to the ‘Acquire Map Data’ tab and adjust the image settings.</a:t>
            </a:r>
          </a:p>
          <a:p>
            <a:r>
              <a:rPr lang="en-US" dirty="0"/>
              <a:t>Check the ‘Include EDS’ box.</a:t>
            </a:r>
          </a:p>
          <a:p>
            <a:r>
              <a:rPr lang="en-US" dirty="0"/>
              <a:t>Set the step size to be equal to the slice thickness in ASV so that the 3D voxel size is uniform.</a:t>
            </a:r>
          </a:p>
          <a:p>
            <a:r>
              <a:rPr lang="en-US" dirty="0"/>
              <a:t>Click the start button once to save the current settings for ASV. You do not need to finish the scan for the settings to save.</a:t>
            </a:r>
          </a:p>
        </p:txBody>
      </p:sp>
    </p:spTree>
    <p:extLst>
      <p:ext uri="{BB962C8B-B14F-4D97-AF65-F5344CB8AC3E}">
        <p14:creationId xmlns:p14="http://schemas.microsoft.com/office/powerpoint/2010/main" val="671003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EC0FA302-B22C-491E-6A29-E467DBAB2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3864" y="1125271"/>
            <a:ext cx="5236030" cy="29949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19D4F5-F950-00C7-F97B-CDFB1123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ASV EBSD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9DE80-D745-CD29-51E1-AFBA2CA5C34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0658-9654-50AE-2694-02CD24B25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918A-A5A9-E533-29F7-713038E08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24B77CFF-2740-564E-C101-1B9E4DA17AF6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Once Aztec is setup, zoom out the SEM image without moving the stage until the fiducial mark is visible in the field of view.</a:t>
            </a:r>
          </a:p>
          <a:p>
            <a:r>
              <a:rPr lang="en-US" dirty="0"/>
              <a:t>In the ASV window click on ‘Prepare Image’.</a:t>
            </a:r>
          </a:p>
          <a:p>
            <a:r>
              <a:rPr lang="en-US" dirty="0"/>
              <a:t>Align the fiducial mark and click ‘Find Fiducial.’</a:t>
            </a:r>
          </a:p>
          <a:p>
            <a:r>
              <a:rPr lang="en-US" dirty="0"/>
              <a:t>Once all the imaging steps have a green checkmark, you may hit the RUN button to start the imaging.</a:t>
            </a:r>
          </a:p>
        </p:txBody>
      </p:sp>
    </p:spTree>
    <p:extLst>
      <p:ext uri="{BB962C8B-B14F-4D97-AF65-F5344CB8AC3E}">
        <p14:creationId xmlns:p14="http://schemas.microsoft.com/office/powerpoint/2010/main" val="931775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888A713-FD7F-8553-E862-F125CE1D0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3118" y="1155940"/>
            <a:ext cx="4952282" cy="268248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B95AE5B-45B8-D490-42D4-4480A0FA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Aztec Setup – Exporting Slice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11040-1A79-B879-4F78-0111728FB3C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68E45-119D-F94D-A509-5E5408AF6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C4480-C975-948B-C7A7-8730B068A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9342DF0F-7A67-42A0-DC0A-05993DFB2858}"/>
              </a:ext>
            </a:extLst>
          </p:cNvPr>
          <p:cNvSpPr txBox="1">
            <a:spLocks/>
          </p:cNvSpPr>
          <p:nvPr/>
        </p:nvSpPr>
        <p:spPr>
          <a:xfrm>
            <a:off x="327804" y="674489"/>
            <a:ext cx="318746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Once the ASV software has finished you may export the EBSD/EDS data from Aztec by selecting all the slices and right clicking then selecting the ‘Export H5OINA’ option in the dropdown menu.</a:t>
            </a:r>
          </a:p>
        </p:txBody>
      </p:sp>
    </p:spTree>
    <p:extLst>
      <p:ext uri="{BB962C8B-B14F-4D97-AF65-F5344CB8AC3E}">
        <p14:creationId xmlns:p14="http://schemas.microsoft.com/office/powerpoint/2010/main" val="336573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EC5F7E-98A2-0B85-1FA4-31412731F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28664"/>
            <a:ext cx="3194535" cy="3794522"/>
          </a:xfrm>
        </p:spPr>
        <p:txBody>
          <a:bodyPr/>
          <a:lstStyle/>
          <a:p>
            <a:r>
              <a:rPr lang="en-US" dirty="0"/>
              <a:t>Locate area of interest near sample edge.</a:t>
            </a:r>
          </a:p>
          <a:p>
            <a:r>
              <a:rPr lang="en-US" dirty="0"/>
              <a:t>Align electron and ion beam at </a:t>
            </a:r>
            <a:r>
              <a:rPr lang="en-US" dirty="0" err="1"/>
              <a:t>eucentric</a:t>
            </a:r>
            <a:r>
              <a:rPr lang="en-US" dirty="0"/>
              <a:t> height.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6F1265-D95C-81D7-840B-B457A6F6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Eucentric</a:t>
            </a:r>
            <a:r>
              <a:rPr lang="en-US" dirty="0"/>
              <a:t> Height Beam Alignment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19E0B-2061-331E-E996-DD7CAABA40A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CB28B-36CF-2461-91E0-28FBC731CF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6BD8-A50F-5E59-AFAF-910420EA4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02F449AB-9DA2-644D-7270-1DAFAA028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85" y="728664"/>
            <a:ext cx="5528015" cy="345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04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0F4F0D2-529B-24A8-7430-0159B3D0A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4" y="728664"/>
            <a:ext cx="4583720" cy="3794522"/>
          </a:xfrm>
        </p:spPr>
        <p:txBody>
          <a:bodyPr/>
          <a:lstStyle/>
          <a:p>
            <a:r>
              <a:rPr lang="en-US" dirty="0"/>
              <a:t>Deposit an initial thin Pt layer with low current.</a:t>
            </a:r>
          </a:p>
          <a:p>
            <a:r>
              <a:rPr lang="en-US" dirty="0"/>
              <a:t>Deposit 2μm Pt layer on top of initial layer.</a:t>
            </a:r>
          </a:p>
          <a:p>
            <a:r>
              <a:rPr lang="en-US" dirty="0"/>
              <a:t>Cap should be slightly larger than the area of interest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A5FAFA-3024-C931-726F-232A1AD02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Capping Layer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3E386-EFDD-D6F9-083E-386C4785ED1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BDEA-01FB-C518-710F-E5ED89A24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0985-D94E-4D3C-51D3-13E30155E4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8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A3AC903-F7FC-C651-3443-2E8F5CBAF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073" y="53865"/>
            <a:ext cx="3787727" cy="2367330"/>
          </a:xfrm>
          <a:prstGeom prst="rect">
            <a:avLst/>
          </a:prstGeom>
        </p:spPr>
      </p:pic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948D885-1212-600B-ACD0-2D2CD3324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73" y="2421195"/>
            <a:ext cx="3787726" cy="236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7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23CCD8D-893A-A676-B7C1-96D771618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8952" y="65599"/>
            <a:ext cx="3610708" cy="225669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72B6A5B-4FDE-F769-1627-31E3ED256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Cleaning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82F70-A9AC-3392-D756-F8ED2705160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FFDE-74AA-DBC4-D68B-7CE8590B97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1B12D-18FC-A184-A62B-F8E9A2EB2B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AFEA067-1BDE-2232-ADC0-977539209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52" y="2347422"/>
            <a:ext cx="3610708" cy="2256693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913CE00D-5B6C-9E48-EE4F-EC08B5864963}"/>
              </a:ext>
            </a:extLst>
          </p:cNvPr>
          <p:cNvSpPr txBox="1">
            <a:spLocks/>
          </p:cNvSpPr>
          <p:nvPr/>
        </p:nvSpPr>
        <p:spPr>
          <a:xfrm>
            <a:off x="228604" y="734526"/>
            <a:ext cx="458372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a high ion beam current (≥65nA) to mill away the rough edge of the sample.</a:t>
            </a:r>
          </a:p>
          <a:p>
            <a:r>
              <a:rPr lang="en-US" dirty="0"/>
              <a:t>The cleaning area should be much wider than the area of interest.</a:t>
            </a:r>
          </a:p>
          <a:p>
            <a:r>
              <a:rPr lang="en-US" dirty="0"/>
              <a:t>Decrease the beam current as cleaning progresses to avoid milling of the Pt cap.</a:t>
            </a:r>
          </a:p>
        </p:txBody>
      </p:sp>
    </p:spTree>
    <p:extLst>
      <p:ext uri="{BB962C8B-B14F-4D97-AF65-F5344CB8AC3E}">
        <p14:creationId xmlns:p14="http://schemas.microsoft.com/office/powerpoint/2010/main" val="308659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B3665CA-74DB-A38A-C219-4E05762DF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3522" y="83184"/>
            <a:ext cx="3711878" cy="231992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95BE350-901D-A43C-35FC-0D1767AC2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Trench Milling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1D6E1-E5EA-3D06-1389-AC29D6A2F4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AF815-70D1-D230-9204-9E6C97F26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A3E4F-5963-E703-F740-5975132A6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5070E17-2740-49D4-E0A9-22E71E79F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522" y="2403108"/>
            <a:ext cx="3711878" cy="2319924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030CFB11-E8F4-C0F6-A6C5-5D4CF71497C9}"/>
              </a:ext>
            </a:extLst>
          </p:cNvPr>
          <p:cNvSpPr txBox="1">
            <a:spLocks/>
          </p:cNvSpPr>
          <p:nvPr/>
        </p:nvSpPr>
        <p:spPr>
          <a:xfrm>
            <a:off x="228604" y="734526"/>
            <a:ext cx="4583720" cy="3794522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Mill a trench on each side of the area of interest.</a:t>
            </a:r>
          </a:p>
          <a:p>
            <a:r>
              <a:rPr lang="en-US" dirty="0"/>
              <a:t>The trenches should be larger than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289764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, indoor, electronics&#10;&#10;Description automatically generated">
            <a:extLst>
              <a:ext uri="{FF2B5EF4-FFF2-40B4-BE49-F238E27FC236}">
                <a16:creationId xmlns:a16="http://schemas.microsoft.com/office/drawing/2014/main" id="{5794F628-BD87-F2B4-05F8-3D10F5D94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7831" y="2516805"/>
            <a:ext cx="3635876" cy="227242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57CE034-94BA-F020-E747-FC2F3D55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Cleaning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2C02D-9718-C325-C14C-965E437F8A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726F2-EA63-0506-614D-0266C6076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C7152-301F-2650-0788-4E3DC9903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0505B24-6F84-AFAA-2AC7-5B3BA3C3D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831" y="244383"/>
            <a:ext cx="3635876" cy="2272422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02E7654-2306-B42A-F3EA-89219419C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955" y="2516805"/>
            <a:ext cx="3635876" cy="2272422"/>
          </a:xfrm>
          <a:prstGeom prst="rect">
            <a:avLst/>
          </a:prstGeom>
        </p:spPr>
      </p:pic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1C8B4868-BDDD-3FDD-0524-619B472F38FE}"/>
              </a:ext>
            </a:extLst>
          </p:cNvPr>
          <p:cNvSpPr txBox="1">
            <a:spLocks/>
          </p:cNvSpPr>
          <p:nvPr/>
        </p:nvSpPr>
        <p:spPr>
          <a:xfrm>
            <a:off x="228604" y="728664"/>
            <a:ext cx="4583720" cy="1699207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the cleaning cross section to clean the three sides of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391703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870F4-5485-9307-9133-FA9EE6BA9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3" y="728664"/>
            <a:ext cx="3247289" cy="3794522"/>
          </a:xfrm>
        </p:spPr>
        <p:txBody>
          <a:bodyPr/>
          <a:lstStyle/>
          <a:p>
            <a:r>
              <a:rPr lang="en-US" dirty="0"/>
              <a:t>The undercut is optional but highly recommended to reduce slice milling time.</a:t>
            </a:r>
          </a:p>
          <a:p>
            <a:r>
              <a:rPr lang="en-US" dirty="0"/>
              <a:t>Rotate the stage 180° and tilt the stage to</a:t>
            </a:r>
          </a:p>
          <a:p>
            <a:r>
              <a:rPr lang="en-US" dirty="0"/>
              <a:t>Use the trench cut to remove material underneath the area of interest.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D838A5-B0CC-7990-B1EB-33734857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Undercut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9F34-37AF-3A5A-780B-F6AE83E45B0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60958-FB14-840A-9597-EE5B14A1B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3140F-D803-E479-5594-EECD11386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8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E95AF68-4D19-9C3C-7689-DC42D5441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415" y="1315916"/>
            <a:ext cx="4970585" cy="310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29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19E1885-6D05-3FAB-33E5-6169121F9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5734" y="83184"/>
            <a:ext cx="3808038" cy="238002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46CB76-6CEA-7D39-0FBE-2CE31E0D3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Cleaning 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0BAA8-08EE-EFF0-97F5-9C175BEC45D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7ADAB69-348E-2C41-AF41-E98D046040A4}" type="datetime1">
              <a:rPr lang="en-US" smtClean="0"/>
              <a:pPr>
                <a:defRPr/>
              </a:pPr>
              <a:t>8/12/2024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07C2D-E557-6DA0-7793-1729C3860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Presenter | Presentation Title or Meeting Title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431F2-B060-F00E-114B-0B9AD0A87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148C009B-CB69-E04A-B9B3-34B26D69E9CF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4A8B030-4956-BDB1-8537-7A2087DA0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93" y="2414954"/>
            <a:ext cx="3808039" cy="2380024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9218330D-35CB-3C97-A577-3B49AF3D4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733" y="2414955"/>
            <a:ext cx="3808039" cy="2380024"/>
          </a:xfrm>
          <a:prstGeom prst="rect">
            <a:avLst/>
          </a:prstGeom>
        </p:spPr>
      </p:pic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A08569F4-7207-1668-B133-ADDF95BC59D8}"/>
              </a:ext>
            </a:extLst>
          </p:cNvPr>
          <p:cNvSpPr txBox="1">
            <a:spLocks/>
          </p:cNvSpPr>
          <p:nvPr/>
        </p:nvSpPr>
        <p:spPr>
          <a:xfrm>
            <a:off x="228604" y="728664"/>
            <a:ext cx="4583720" cy="1699207"/>
          </a:xfrm>
          <a:prstGeom prst="rect">
            <a:avLst/>
          </a:prstGeom>
        </p:spPr>
        <p:txBody>
          <a:bodyPr lIns="0" tIns="0" rIns="0" bIns="0"/>
          <a:lstStyle>
            <a:lvl1pPr marL="227013" indent="-227013" algn="l" defTabSz="457200" rtl="0" eaLnBrk="1" fontAlgn="base" hangingPunct="1">
              <a:spcBef>
                <a:spcPts val="98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505050"/>
                </a:solidFill>
                <a:latin typeface="Helvetica"/>
                <a:ea typeface="Geneva" charset="0"/>
                <a:cs typeface="ＭＳ Ｐゴシック" charset="0"/>
              </a:defRPr>
            </a:lvl1pPr>
            <a:lvl2pPr marL="514350" marR="0" indent="-231775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2pPr>
            <a:lvl3pPr marL="800100" marR="0" indent="-22701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3pPr>
            <a:lvl4pPr marL="1087438" marR="0" indent="-230188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Helvetica" panose="020B0604020202020204" pitchFamily="34" charset="0"/>
              <a:buChar char="–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4pPr>
            <a:lvl5pPr marL="1373188" marR="0" indent="-233363" algn="l" defTabSz="457200" rtl="0" eaLnBrk="1" fontAlgn="base" latinLnBrk="0" hangingPunct="1">
              <a:lnSpc>
                <a:spcPct val="100000"/>
              </a:lnSpc>
              <a:spcBef>
                <a:spcPts val="984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rgbClr val="505050"/>
                </a:solidFill>
                <a:latin typeface="Helvetica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the cleaning cross section to clean the three sides of the area of interest.</a:t>
            </a:r>
          </a:p>
        </p:txBody>
      </p:sp>
    </p:spTree>
    <p:extLst>
      <p:ext uri="{BB962C8B-B14F-4D97-AF65-F5344CB8AC3E}">
        <p14:creationId xmlns:p14="http://schemas.microsoft.com/office/powerpoint/2010/main" val="2154051893"/>
      </p:ext>
    </p:extLst>
  </p:cSld>
  <p:clrMapOvr>
    <a:masterClrMapping/>
  </p:clrMapOvr>
</p:sld>
</file>

<file path=ppt/theme/theme1.xml><?xml version="1.0" encoding="utf-8"?>
<a:theme xmlns:a="http://schemas.openxmlformats.org/drawingml/2006/main" name="Fermilab_PPT_090915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900" dirty="0">
            <a:latin typeface="Helvetica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ECC3F254-0FCF-4CF5-BA22-0AC375DD1248}" vid="{B606C675-E967-4BFA-9B67-A60AB87BE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FNAL_Powerpoint</Template>
  <TotalTime>14781</TotalTime>
  <Words>1294</Words>
  <Application>Microsoft Office PowerPoint</Application>
  <PresentationFormat>On-screen Show (16:9)</PresentationFormat>
  <Paragraphs>167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Helvetica</vt:lpstr>
      <vt:lpstr>Times New Roman</vt:lpstr>
      <vt:lpstr>Fermilab_PPT_090915</vt:lpstr>
      <vt:lpstr>PowerPoint Presentation</vt:lpstr>
      <vt:lpstr>Sample Preparation</vt:lpstr>
      <vt:lpstr>Eucentric Height Beam Alignment</vt:lpstr>
      <vt:lpstr>Capping Layer</vt:lpstr>
      <vt:lpstr>Rough Cleaning</vt:lpstr>
      <vt:lpstr>Trench Milling</vt:lpstr>
      <vt:lpstr>Fine Cleaning</vt:lpstr>
      <vt:lpstr>Undercut</vt:lpstr>
      <vt:lpstr>Fine Cleaning 2</vt:lpstr>
      <vt:lpstr>FIB Alignment Fiducial Mark</vt:lpstr>
      <vt:lpstr>EBSD Alignment Fiducial Mark</vt:lpstr>
      <vt:lpstr>ASV Milling Setup</vt:lpstr>
      <vt:lpstr>ASV Sample Preparation Setup</vt:lpstr>
      <vt:lpstr>ASV Rough Polishing</vt:lpstr>
      <vt:lpstr>ASV Fine Polishing</vt:lpstr>
      <vt:lpstr>Extra Notes on Polishing</vt:lpstr>
      <vt:lpstr>ASV EBSD Setup</vt:lpstr>
      <vt:lpstr>Aztec Setup – Set Sample Tilt</vt:lpstr>
      <vt:lpstr>Aztec Setup – Add Phases</vt:lpstr>
      <vt:lpstr>Aztec Setup – Set Elements For EDS Acquisition</vt:lpstr>
      <vt:lpstr>Aztec Setup – Select Scan Area</vt:lpstr>
      <vt:lpstr>Aztec Setup – Optimize EBSD Pattern</vt:lpstr>
      <vt:lpstr>Aztec Setup – Set EBSD Map Settings</vt:lpstr>
      <vt:lpstr>ASV EBSD Setup</vt:lpstr>
      <vt:lpstr>Aztec Setup – Exporting Slice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A. Viklund</dc:creator>
  <cp:lastModifiedBy>Eric A. Viklund</cp:lastModifiedBy>
  <cp:revision>6</cp:revision>
  <cp:lastPrinted>2014-01-20T19:40:21Z</cp:lastPrinted>
  <dcterms:created xsi:type="dcterms:W3CDTF">2024-07-05T14:41:38Z</dcterms:created>
  <dcterms:modified xsi:type="dcterms:W3CDTF">2024-08-14T20:18:58Z</dcterms:modified>
</cp:coreProperties>
</file>

<file path=docProps/thumbnail.jpeg>
</file>